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DM Sans" pitchFamily="2" charset="0"/>
      <p:regular r:id="rId19"/>
      <p:bold r:id="rId20"/>
      <p:italic r:id="rId21"/>
      <p:boldItalic r:id="rId22"/>
    </p:embeddedFont>
    <p:embeddedFont>
      <p:font typeface="DM Sans Bold" pitchFamily="2" charset="0"/>
      <p:regular r:id="rId23"/>
      <p:bold r:id="rId24"/>
    </p:embeddedFont>
    <p:embeddedFont>
      <p:font typeface="DM Sans Italics" pitchFamily="2" charset="0"/>
      <p:regular r:id="rId25"/>
      <p:italic r:id="rId26"/>
    </p:embeddedFont>
    <p:embeddedFont>
      <p:font typeface="Now Bold" pitchFamily="2" charset="0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570" autoAdjust="0"/>
  </p:normalViewPr>
  <p:slideViewPr>
    <p:cSldViewPr>
      <p:cViewPr varScale="1">
        <p:scale>
          <a:sx n="72" d="100"/>
          <a:sy n="72" d="100"/>
        </p:scale>
        <p:origin x="664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jpe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svg>
</file>

<file path=ppt/media/image43.jpe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4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7.sv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472" cy="508135"/>
            </a:xfrm>
            <a:custGeom>
              <a:avLst/>
              <a:gdLst/>
              <a:ahLst/>
              <a:cxnLst/>
              <a:rect l="l" t="t" r="r" b="b"/>
              <a:pathLst>
                <a:path w="3149472" h="508135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208957" y="-101114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380940" y="649592"/>
            <a:ext cx="7516996" cy="8987817"/>
            <a:chOff x="0" y="0"/>
            <a:chExt cx="8603361" cy="10286746"/>
          </a:xfrm>
        </p:grpSpPr>
        <p:sp>
          <p:nvSpPr>
            <p:cNvPr id="7" name="Freeform 7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-7596" r="-7596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1573748" y="1146060"/>
            <a:ext cx="846187" cy="981086"/>
          </a:xfrm>
          <a:custGeom>
            <a:avLst/>
            <a:gdLst/>
            <a:ahLst/>
            <a:cxnLst/>
            <a:rect l="l" t="t" r="r" b="b"/>
            <a:pathLst>
              <a:path w="846187" h="981086">
                <a:moveTo>
                  <a:pt x="0" y="0"/>
                </a:moveTo>
                <a:lnTo>
                  <a:pt x="846186" y="0"/>
                </a:lnTo>
                <a:lnTo>
                  <a:pt x="846186" y="981086"/>
                </a:lnTo>
                <a:lnTo>
                  <a:pt x="0" y="9810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573748" y="7036704"/>
            <a:ext cx="8807192" cy="462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27"/>
              </a:lnSpc>
              <a:spcBef>
                <a:spcPct val="0"/>
              </a:spcBef>
            </a:pPr>
            <a:r>
              <a:rPr lang="en-US" sz="3030" i="1" dirty="0">
                <a:solidFill>
                  <a:srgbClr val="56AE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Presented by: Ali </a:t>
            </a:r>
            <a:r>
              <a:rPr lang="en-US" sz="3030" i="1" dirty="0" err="1">
                <a:solidFill>
                  <a:srgbClr val="56AE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hayek</a:t>
            </a:r>
            <a:endParaRPr lang="en-US" sz="3030" i="1" dirty="0">
              <a:solidFill>
                <a:srgbClr val="56AEFF"/>
              </a:solidFill>
              <a:latin typeface="DM Sans Italics"/>
              <a:ea typeface="DM Sans Italics"/>
              <a:cs typeface="DM Sans Italics"/>
              <a:sym typeface="DM Sans Italic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573748" y="3615629"/>
            <a:ext cx="10959085" cy="1739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568"/>
              </a:lnSpc>
            </a:pPr>
            <a:r>
              <a:rPr lang="en-US" sz="11306" b="1">
                <a:solidFill>
                  <a:srgbClr val="FFFBFB"/>
                </a:solidFill>
                <a:latin typeface="Now Bold"/>
                <a:ea typeface="Now Bold"/>
                <a:cs typeface="Now Bold"/>
                <a:sym typeface="Now Bold"/>
              </a:rPr>
              <a:t>SOLAR PANEL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598623" y="1245875"/>
            <a:ext cx="2126388" cy="79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1"/>
              </a:lnSpc>
            </a:pPr>
            <a:r>
              <a:rPr lang="en-US" sz="2545" i="1" spc="-50">
                <a:solidFill>
                  <a:srgbClr val="56AE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machine learning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73748" y="5327661"/>
            <a:ext cx="9659937" cy="1730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568"/>
              </a:lnSpc>
            </a:pPr>
            <a:r>
              <a:rPr lang="en-US" sz="11306" b="1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PREDICTION</a:t>
            </a:r>
          </a:p>
        </p:txBody>
      </p:sp>
    </p:spTree>
  </p:cSld>
  <p:clrMapOvr>
    <a:masterClrMapping/>
  </p:clrMapOvr>
  <p:transition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75317" y="-2198044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92467" y="8377832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895288" y="108234"/>
            <a:ext cx="8220842" cy="5035266"/>
          </a:xfrm>
          <a:custGeom>
            <a:avLst/>
            <a:gdLst/>
            <a:ahLst/>
            <a:cxnLst/>
            <a:rect l="l" t="t" r="r" b="b"/>
            <a:pathLst>
              <a:path w="8220842" h="5035266">
                <a:moveTo>
                  <a:pt x="0" y="0"/>
                </a:moveTo>
                <a:lnTo>
                  <a:pt x="8220842" y="0"/>
                </a:lnTo>
                <a:lnTo>
                  <a:pt x="8220842" y="5035266"/>
                </a:lnTo>
                <a:lnTo>
                  <a:pt x="0" y="50352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24000" y="7048500"/>
            <a:ext cx="7315200" cy="3070558"/>
          </a:xfrm>
          <a:custGeom>
            <a:avLst/>
            <a:gdLst/>
            <a:ahLst/>
            <a:cxnLst/>
            <a:rect l="l" t="t" r="r" b="b"/>
            <a:pathLst>
              <a:path w="9433508" h="4444711">
                <a:moveTo>
                  <a:pt x="0" y="0"/>
                </a:moveTo>
                <a:lnTo>
                  <a:pt x="9433508" y="0"/>
                </a:lnTo>
                <a:lnTo>
                  <a:pt x="9433508" y="4444711"/>
                </a:lnTo>
                <a:lnTo>
                  <a:pt x="0" y="44447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6385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76216" y="1510521"/>
            <a:ext cx="4796714" cy="2913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6426" b="1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Visualize Tuned Model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76216" y="4572468"/>
            <a:ext cx="6259121" cy="2847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What happens here?</a:t>
            </a:r>
            <a:r>
              <a:rPr lang="en-US" sz="1679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l">
              <a:lnSpc>
                <a:spcPts val="2318"/>
              </a:lnSpc>
            </a:pPr>
            <a:endParaRPr lang="en-US" sz="1679" u="none" strike="noStrike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How predictions differ before and after tuning.</a:t>
            </a:r>
          </a:p>
          <a:p>
            <a:pPr algn="l">
              <a:lnSpc>
                <a:spcPts val="2318"/>
              </a:lnSpc>
            </a:pPr>
            <a:endParaRPr lang="en-US" sz="1679" u="none" strike="noStrike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Trends over months or specific weather conditions.</a:t>
            </a:r>
          </a:p>
          <a:p>
            <a:pPr algn="l">
              <a:lnSpc>
                <a:spcPts val="2318"/>
              </a:lnSpc>
            </a:pPr>
            <a:endParaRPr lang="en-US" sz="1679" u="none" strike="noStrike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r>
              <a:rPr lang="en-US" sz="1679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note : we draw the monthly energy production vs predictions before and after the tuning step .</a:t>
            </a:r>
          </a:p>
          <a:p>
            <a:pPr algn="l">
              <a:lnSpc>
                <a:spcPts val="2318"/>
              </a:lnSpc>
            </a:pPr>
            <a:endParaRPr lang="en-US" sz="1679" u="none" strike="noStrike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endParaRPr lang="en-US" sz="1679" u="none" strike="noStrike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5288" y="5213629"/>
            <a:ext cx="8220842" cy="5073371"/>
          </a:xfrm>
          <a:prstGeom prst="rect">
            <a:avLst/>
          </a:prstGeom>
        </p:spPr>
      </p:pic>
    </p:spTree>
  </p:cSld>
  <p:clrMapOvr>
    <a:masterClrMapping/>
  </p:clrMapOvr>
  <p:transition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75317" y="-2198044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739304" y="416690"/>
            <a:ext cx="9120246" cy="9453620"/>
            <a:chOff x="0" y="0"/>
            <a:chExt cx="3461888" cy="358843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61888" cy="3588431"/>
            </a:xfrm>
            <a:custGeom>
              <a:avLst/>
              <a:gdLst/>
              <a:ahLst/>
              <a:cxnLst/>
              <a:rect l="l" t="t" r="r" b="b"/>
              <a:pathLst>
                <a:path w="3461888" h="3588431">
                  <a:moveTo>
                    <a:pt x="0" y="0"/>
                  </a:moveTo>
                  <a:lnTo>
                    <a:pt x="3461888" y="0"/>
                  </a:lnTo>
                  <a:lnTo>
                    <a:pt x="3461888" y="3588431"/>
                  </a:lnTo>
                  <a:lnTo>
                    <a:pt x="0" y="3588431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461888" cy="36265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892467" y="8377832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548846" y="1688200"/>
            <a:ext cx="7501161" cy="6689632"/>
          </a:xfrm>
          <a:custGeom>
            <a:avLst/>
            <a:gdLst/>
            <a:ahLst/>
            <a:cxnLst/>
            <a:rect l="l" t="t" r="r" b="b"/>
            <a:pathLst>
              <a:path w="7501161" h="6689632">
                <a:moveTo>
                  <a:pt x="0" y="0"/>
                </a:moveTo>
                <a:lnTo>
                  <a:pt x="7501162" y="0"/>
                </a:lnTo>
                <a:lnTo>
                  <a:pt x="7501162" y="6689632"/>
                </a:lnTo>
                <a:lnTo>
                  <a:pt x="0" y="66896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81872" y="2129797"/>
            <a:ext cx="6293445" cy="1945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6426" b="1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find the best model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76216" y="4572468"/>
            <a:ext cx="6259121" cy="1418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display model performance</a:t>
            </a:r>
          </a:p>
          <a:p>
            <a:pPr algn="l">
              <a:lnSpc>
                <a:spcPts val="2318"/>
              </a:lnSpc>
            </a:pPr>
            <a:endParaRPr lang="en-US" sz="167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chose the best model</a:t>
            </a:r>
          </a:p>
          <a:p>
            <a:pPr algn="l">
              <a:lnSpc>
                <a:spcPts val="2318"/>
              </a:lnSpc>
            </a:pPr>
            <a:endParaRPr lang="en-US" sz="167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endParaRPr lang="en-US" sz="167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9649778" y="6990397"/>
            <a:ext cx="4452938" cy="1193482"/>
            <a:chOff x="0" y="0"/>
            <a:chExt cx="5937250" cy="1591310"/>
          </a:xfrm>
        </p:grpSpPr>
        <p:sp>
          <p:nvSpPr>
            <p:cNvPr id="11" name="Freeform 11"/>
            <p:cNvSpPr/>
            <p:nvPr/>
          </p:nvSpPr>
          <p:spPr>
            <a:xfrm>
              <a:off x="40640" y="44450"/>
              <a:ext cx="5849620" cy="1518920"/>
            </a:xfrm>
            <a:custGeom>
              <a:avLst/>
              <a:gdLst/>
              <a:ahLst/>
              <a:cxnLst/>
              <a:rect l="l" t="t" r="r" b="b"/>
              <a:pathLst>
                <a:path w="5849620" h="1518920">
                  <a:moveTo>
                    <a:pt x="5725160" y="1002030"/>
                  </a:moveTo>
                  <a:cubicBezTo>
                    <a:pt x="5461000" y="1009650"/>
                    <a:pt x="5401310" y="1040130"/>
                    <a:pt x="5346700" y="1047750"/>
                  </a:cubicBezTo>
                  <a:cubicBezTo>
                    <a:pt x="5300980" y="1054100"/>
                    <a:pt x="5262880" y="1041400"/>
                    <a:pt x="5218430" y="1051560"/>
                  </a:cubicBezTo>
                  <a:cubicBezTo>
                    <a:pt x="5166360" y="1062990"/>
                    <a:pt x="5115560" y="1103630"/>
                    <a:pt x="5055870" y="1121410"/>
                  </a:cubicBezTo>
                  <a:cubicBezTo>
                    <a:pt x="4987290" y="1141730"/>
                    <a:pt x="4908550" y="1150620"/>
                    <a:pt x="4827270" y="1160780"/>
                  </a:cubicBezTo>
                  <a:cubicBezTo>
                    <a:pt x="4738370" y="1172210"/>
                    <a:pt x="4613910" y="1167130"/>
                    <a:pt x="4542790" y="1184910"/>
                  </a:cubicBezTo>
                  <a:cubicBezTo>
                    <a:pt x="4498340" y="1196340"/>
                    <a:pt x="4485640" y="1215390"/>
                    <a:pt x="4437380" y="1230630"/>
                  </a:cubicBezTo>
                  <a:cubicBezTo>
                    <a:pt x="4342130" y="1261110"/>
                    <a:pt x="4091940" y="1297940"/>
                    <a:pt x="3996690" y="1328420"/>
                  </a:cubicBezTo>
                  <a:cubicBezTo>
                    <a:pt x="3948430" y="1342390"/>
                    <a:pt x="3930650" y="1358900"/>
                    <a:pt x="3890010" y="1370330"/>
                  </a:cubicBezTo>
                  <a:cubicBezTo>
                    <a:pt x="3840480" y="1384300"/>
                    <a:pt x="3783330" y="1391920"/>
                    <a:pt x="3721100" y="1398270"/>
                  </a:cubicBezTo>
                  <a:cubicBezTo>
                    <a:pt x="3644900" y="1405890"/>
                    <a:pt x="3550920" y="1397000"/>
                    <a:pt x="3468370" y="1409700"/>
                  </a:cubicBezTo>
                  <a:cubicBezTo>
                    <a:pt x="3387090" y="1423670"/>
                    <a:pt x="3304540" y="1465580"/>
                    <a:pt x="3229610" y="1477010"/>
                  </a:cubicBezTo>
                  <a:cubicBezTo>
                    <a:pt x="3166110" y="1487170"/>
                    <a:pt x="3133090" y="1483360"/>
                    <a:pt x="3048000" y="1484630"/>
                  </a:cubicBezTo>
                  <a:cubicBezTo>
                    <a:pt x="2851150" y="1489710"/>
                    <a:pt x="2227580" y="1518920"/>
                    <a:pt x="2061210" y="1494790"/>
                  </a:cubicBezTo>
                  <a:cubicBezTo>
                    <a:pt x="2004060" y="1487170"/>
                    <a:pt x="1988820" y="1469390"/>
                    <a:pt x="1946910" y="1460500"/>
                  </a:cubicBezTo>
                  <a:cubicBezTo>
                    <a:pt x="1898650" y="1451610"/>
                    <a:pt x="1845310" y="1457960"/>
                    <a:pt x="1783080" y="1446530"/>
                  </a:cubicBezTo>
                  <a:cubicBezTo>
                    <a:pt x="1695450" y="1430020"/>
                    <a:pt x="1565910" y="1375410"/>
                    <a:pt x="1473200" y="1356360"/>
                  </a:cubicBezTo>
                  <a:cubicBezTo>
                    <a:pt x="1399540" y="1342390"/>
                    <a:pt x="1327150" y="1352550"/>
                    <a:pt x="1272540" y="1334770"/>
                  </a:cubicBezTo>
                  <a:cubicBezTo>
                    <a:pt x="1231900" y="1322070"/>
                    <a:pt x="1212850" y="1289050"/>
                    <a:pt x="1172210" y="1276350"/>
                  </a:cubicBezTo>
                  <a:cubicBezTo>
                    <a:pt x="1120140" y="1258570"/>
                    <a:pt x="1031240" y="1268730"/>
                    <a:pt x="980440" y="1253490"/>
                  </a:cubicBezTo>
                  <a:cubicBezTo>
                    <a:pt x="944880" y="1243330"/>
                    <a:pt x="925830" y="1221740"/>
                    <a:pt x="892810" y="1211580"/>
                  </a:cubicBezTo>
                  <a:cubicBezTo>
                    <a:pt x="853440" y="1201420"/>
                    <a:pt x="797560" y="1211580"/>
                    <a:pt x="756920" y="1198880"/>
                  </a:cubicBezTo>
                  <a:cubicBezTo>
                    <a:pt x="717550" y="1186180"/>
                    <a:pt x="697230" y="1156970"/>
                    <a:pt x="651510" y="1139190"/>
                  </a:cubicBezTo>
                  <a:cubicBezTo>
                    <a:pt x="582930" y="1112520"/>
                    <a:pt x="449580" y="1116330"/>
                    <a:pt x="370840" y="1078230"/>
                  </a:cubicBezTo>
                  <a:cubicBezTo>
                    <a:pt x="302260" y="1042670"/>
                    <a:pt x="252730" y="980440"/>
                    <a:pt x="203200" y="930910"/>
                  </a:cubicBezTo>
                  <a:cubicBezTo>
                    <a:pt x="157480" y="883920"/>
                    <a:pt x="109220" y="830580"/>
                    <a:pt x="80010" y="788670"/>
                  </a:cubicBezTo>
                  <a:cubicBezTo>
                    <a:pt x="60960" y="759460"/>
                    <a:pt x="49530" y="741680"/>
                    <a:pt x="38100" y="707390"/>
                  </a:cubicBezTo>
                  <a:cubicBezTo>
                    <a:pt x="21590" y="652780"/>
                    <a:pt x="13970" y="554990"/>
                    <a:pt x="10160" y="483870"/>
                  </a:cubicBezTo>
                  <a:cubicBezTo>
                    <a:pt x="6350" y="419100"/>
                    <a:pt x="0" y="344170"/>
                    <a:pt x="13970" y="295910"/>
                  </a:cubicBezTo>
                  <a:cubicBezTo>
                    <a:pt x="24130" y="262890"/>
                    <a:pt x="41910" y="238760"/>
                    <a:pt x="62230" y="219710"/>
                  </a:cubicBezTo>
                  <a:cubicBezTo>
                    <a:pt x="82550" y="201930"/>
                    <a:pt x="104140" y="193040"/>
                    <a:pt x="135890" y="185420"/>
                  </a:cubicBezTo>
                  <a:cubicBezTo>
                    <a:pt x="186690" y="171450"/>
                    <a:pt x="251460" y="172720"/>
                    <a:pt x="341630" y="168910"/>
                  </a:cubicBezTo>
                  <a:cubicBezTo>
                    <a:pt x="519430" y="162560"/>
                    <a:pt x="977900" y="194310"/>
                    <a:pt x="1125220" y="170180"/>
                  </a:cubicBezTo>
                  <a:cubicBezTo>
                    <a:pt x="1184910" y="160020"/>
                    <a:pt x="1211580" y="147320"/>
                    <a:pt x="1248410" y="127000"/>
                  </a:cubicBezTo>
                  <a:cubicBezTo>
                    <a:pt x="1282700" y="109220"/>
                    <a:pt x="1301750" y="72390"/>
                    <a:pt x="1337310" y="55880"/>
                  </a:cubicBezTo>
                  <a:cubicBezTo>
                    <a:pt x="1379220" y="38100"/>
                    <a:pt x="1408430" y="39370"/>
                    <a:pt x="1487170" y="33020"/>
                  </a:cubicBezTo>
                  <a:cubicBezTo>
                    <a:pt x="1761490" y="12700"/>
                    <a:pt x="2932430" y="21590"/>
                    <a:pt x="3373120" y="34290"/>
                  </a:cubicBezTo>
                  <a:cubicBezTo>
                    <a:pt x="3611880" y="40640"/>
                    <a:pt x="3804920" y="82550"/>
                    <a:pt x="3923030" y="66040"/>
                  </a:cubicBezTo>
                  <a:cubicBezTo>
                    <a:pt x="3981450" y="58420"/>
                    <a:pt x="4010660" y="30480"/>
                    <a:pt x="4048760" y="21590"/>
                  </a:cubicBezTo>
                  <a:cubicBezTo>
                    <a:pt x="4077970" y="15240"/>
                    <a:pt x="4093210" y="15240"/>
                    <a:pt x="4128770" y="12700"/>
                  </a:cubicBezTo>
                  <a:cubicBezTo>
                    <a:pt x="4204970" y="7620"/>
                    <a:pt x="4368800" y="0"/>
                    <a:pt x="4486910" y="6350"/>
                  </a:cubicBezTo>
                  <a:cubicBezTo>
                    <a:pt x="4599940" y="11430"/>
                    <a:pt x="4700270" y="10160"/>
                    <a:pt x="4823460" y="41910"/>
                  </a:cubicBezTo>
                  <a:cubicBezTo>
                    <a:pt x="4988560" y="86360"/>
                    <a:pt x="5227320" y="223520"/>
                    <a:pt x="5380990" y="285750"/>
                  </a:cubicBezTo>
                  <a:cubicBezTo>
                    <a:pt x="5486400" y="328930"/>
                    <a:pt x="5574030" y="345440"/>
                    <a:pt x="5652770" y="387350"/>
                  </a:cubicBezTo>
                  <a:cubicBezTo>
                    <a:pt x="5720080" y="421640"/>
                    <a:pt x="5803900" y="478790"/>
                    <a:pt x="5829300" y="508000"/>
                  </a:cubicBezTo>
                  <a:cubicBezTo>
                    <a:pt x="5839460" y="518160"/>
                    <a:pt x="5842000" y="523240"/>
                    <a:pt x="5844540" y="534670"/>
                  </a:cubicBezTo>
                  <a:cubicBezTo>
                    <a:pt x="5848350" y="547370"/>
                    <a:pt x="5847080" y="567690"/>
                    <a:pt x="5842000" y="580390"/>
                  </a:cubicBezTo>
                  <a:cubicBezTo>
                    <a:pt x="5835650" y="593090"/>
                    <a:pt x="5822950" y="607060"/>
                    <a:pt x="5807710" y="612140"/>
                  </a:cubicBezTo>
                  <a:cubicBezTo>
                    <a:pt x="5792470" y="617220"/>
                    <a:pt x="5764530" y="595630"/>
                    <a:pt x="5748020" y="607060"/>
                  </a:cubicBezTo>
                  <a:cubicBezTo>
                    <a:pt x="5718810" y="627380"/>
                    <a:pt x="5699760" y="728980"/>
                    <a:pt x="5689600" y="786130"/>
                  </a:cubicBezTo>
                  <a:cubicBezTo>
                    <a:pt x="5680710" y="835660"/>
                    <a:pt x="5699760" y="897890"/>
                    <a:pt x="5684520" y="930910"/>
                  </a:cubicBezTo>
                  <a:cubicBezTo>
                    <a:pt x="5674360" y="953770"/>
                    <a:pt x="5651500" y="971550"/>
                    <a:pt x="5633720" y="977900"/>
                  </a:cubicBezTo>
                  <a:cubicBezTo>
                    <a:pt x="5618480" y="982980"/>
                    <a:pt x="5600700" y="980440"/>
                    <a:pt x="5586730" y="974090"/>
                  </a:cubicBezTo>
                  <a:cubicBezTo>
                    <a:pt x="5570220" y="965200"/>
                    <a:pt x="5547360" y="939800"/>
                    <a:pt x="5543550" y="919480"/>
                  </a:cubicBezTo>
                  <a:cubicBezTo>
                    <a:pt x="5539740" y="900430"/>
                    <a:pt x="5551170" y="868680"/>
                    <a:pt x="5562600" y="854710"/>
                  </a:cubicBezTo>
                  <a:cubicBezTo>
                    <a:pt x="5572760" y="842010"/>
                    <a:pt x="5589270" y="834390"/>
                    <a:pt x="5605780" y="833120"/>
                  </a:cubicBezTo>
                  <a:cubicBezTo>
                    <a:pt x="5624830" y="831850"/>
                    <a:pt x="5656580" y="842010"/>
                    <a:pt x="5670550" y="857250"/>
                  </a:cubicBezTo>
                  <a:cubicBezTo>
                    <a:pt x="5683250" y="871220"/>
                    <a:pt x="5689600" y="904240"/>
                    <a:pt x="5687060" y="923290"/>
                  </a:cubicBezTo>
                  <a:cubicBezTo>
                    <a:pt x="5684520" y="938530"/>
                    <a:pt x="5673090" y="953770"/>
                    <a:pt x="5661660" y="962660"/>
                  </a:cubicBezTo>
                  <a:cubicBezTo>
                    <a:pt x="5650230" y="972820"/>
                    <a:pt x="5632450" y="979170"/>
                    <a:pt x="5617210" y="979170"/>
                  </a:cubicBezTo>
                  <a:cubicBezTo>
                    <a:pt x="5603240" y="980440"/>
                    <a:pt x="5584190" y="974090"/>
                    <a:pt x="5572760" y="965200"/>
                  </a:cubicBezTo>
                  <a:cubicBezTo>
                    <a:pt x="5560060" y="957580"/>
                    <a:pt x="5551170" y="947420"/>
                    <a:pt x="5544820" y="928370"/>
                  </a:cubicBezTo>
                  <a:cubicBezTo>
                    <a:pt x="5532120" y="886460"/>
                    <a:pt x="5544820" y="767080"/>
                    <a:pt x="5552440" y="711200"/>
                  </a:cubicBezTo>
                  <a:cubicBezTo>
                    <a:pt x="5557520" y="675640"/>
                    <a:pt x="5558790" y="648970"/>
                    <a:pt x="5572760" y="624840"/>
                  </a:cubicBezTo>
                  <a:cubicBezTo>
                    <a:pt x="5585460" y="601980"/>
                    <a:pt x="5601970" y="585470"/>
                    <a:pt x="5628640" y="568960"/>
                  </a:cubicBezTo>
                  <a:cubicBezTo>
                    <a:pt x="5671820" y="541020"/>
                    <a:pt x="5783580" y="487680"/>
                    <a:pt x="5817870" y="497840"/>
                  </a:cubicBezTo>
                  <a:cubicBezTo>
                    <a:pt x="5833110" y="501650"/>
                    <a:pt x="5840730" y="520700"/>
                    <a:pt x="5844540" y="534670"/>
                  </a:cubicBezTo>
                  <a:cubicBezTo>
                    <a:pt x="5849620" y="548640"/>
                    <a:pt x="5847080" y="567690"/>
                    <a:pt x="5842000" y="580390"/>
                  </a:cubicBezTo>
                  <a:cubicBezTo>
                    <a:pt x="5835650" y="593090"/>
                    <a:pt x="5821680" y="605790"/>
                    <a:pt x="5807710" y="612140"/>
                  </a:cubicBezTo>
                  <a:cubicBezTo>
                    <a:pt x="5795010" y="617220"/>
                    <a:pt x="5781040" y="619760"/>
                    <a:pt x="5761990" y="613410"/>
                  </a:cubicBezTo>
                  <a:cubicBezTo>
                    <a:pt x="5725160" y="603250"/>
                    <a:pt x="5670550" y="538480"/>
                    <a:pt x="5608320" y="506730"/>
                  </a:cubicBezTo>
                  <a:cubicBezTo>
                    <a:pt x="5530850" y="467360"/>
                    <a:pt x="5434330" y="449580"/>
                    <a:pt x="5327650" y="407670"/>
                  </a:cubicBezTo>
                  <a:cubicBezTo>
                    <a:pt x="5179060" y="349250"/>
                    <a:pt x="4977130" y="222250"/>
                    <a:pt x="4805680" y="181610"/>
                  </a:cubicBezTo>
                  <a:cubicBezTo>
                    <a:pt x="4650740" y="144780"/>
                    <a:pt x="4478020" y="157480"/>
                    <a:pt x="4347210" y="153670"/>
                  </a:cubicBezTo>
                  <a:cubicBezTo>
                    <a:pt x="4248150" y="152400"/>
                    <a:pt x="4149090" y="143510"/>
                    <a:pt x="4088130" y="157480"/>
                  </a:cubicBezTo>
                  <a:cubicBezTo>
                    <a:pt x="4052570" y="166370"/>
                    <a:pt x="4036060" y="189230"/>
                    <a:pt x="4008120" y="196850"/>
                  </a:cubicBezTo>
                  <a:cubicBezTo>
                    <a:pt x="3978910" y="203200"/>
                    <a:pt x="3958590" y="200660"/>
                    <a:pt x="3919220" y="200660"/>
                  </a:cubicBezTo>
                  <a:cubicBezTo>
                    <a:pt x="3834130" y="199390"/>
                    <a:pt x="3705860" y="181610"/>
                    <a:pt x="3522980" y="176530"/>
                  </a:cubicBezTo>
                  <a:cubicBezTo>
                    <a:pt x="3108960" y="166370"/>
                    <a:pt x="1757680" y="167640"/>
                    <a:pt x="1496060" y="187960"/>
                  </a:cubicBezTo>
                  <a:cubicBezTo>
                    <a:pt x="1432560" y="193040"/>
                    <a:pt x="1423670" y="191770"/>
                    <a:pt x="1379220" y="205740"/>
                  </a:cubicBezTo>
                  <a:cubicBezTo>
                    <a:pt x="1310640" y="226060"/>
                    <a:pt x="1243330" y="295910"/>
                    <a:pt x="1131570" y="321310"/>
                  </a:cubicBezTo>
                  <a:cubicBezTo>
                    <a:pt x="929640" y="365760"/>
                    <a:pt x="365760" y="275590"/>
                    <a:pt x="233680" y="326390"/>
                  </a:cubicBezTo>
                  <a:cubicBezTo>
                    <a:pt x="190500" y="342900"/>
                    <a:pt x="172720" y="359410"/>
                    <a:pt x="158750" y="392430"/>
                  </a:cubicBezTo>
                  <a:cubicBezTo>
                    <a:pt x="138430" y="438150"/>
                    <a:pt x="157480" y="535940"/>
                    <a:pt x="165100" y="590550"/>
                  </a:cubicBezTo>
                  <a:cubicBezTo>
                    <a:pt x="168910" y="631190"/>
                    <a:pt x="170180" y="659130"/>
                    <a:pt x="186690" y="693420"/>
                  </a:cubicBezTo>
                  <a:cubicBezTo>
                    <a:pt x="209550" y="736600"/>
                    <a:pt x="256540" y="781050"/>
                    <a:pt x="300990" y="825500"/>
                  </a:cubicBezTo>
                  <a:cubicBezTo>
                    <a:pt x="350520" y="876300"/>
                    <a:pt x="415290" y="948690"/>
                    <a:pt x="474980" y="975360"/>
                  </a:cubicBezTo>
                  <a:cubicBezTo>
                    <a:pt x="524510" y="995680"/>
                    <a:pt x="579120" y="976630"/>
                    <a:pt x="628650" y="990600"/>
                  </a:cubicBezTo>
                  <a:cubicBezTo>
                    <a:pt x="678180" y="1005840"/>
                    <a:pt x="727710" y="1050290"/>
                    <a:pt x="774700" y="1062990"/>
                  </a:cubicBezTo>
                  <a:cubicBezTo>
                    <a:pt x="812800" y="1073150"/>
                    <a:pt x="849630" y="1060450"/>
                    <a:pt x="886460" y="1069340"/>
                  </a:cubicBezTo>
                  <a:cubicBezTo>
                    <a:pt x="923290" y="1079500"/>
                    <a:pt x="955040" y="1111250"/>
                    <a:pt x="995680" y="1121410"/>
                  </a:cubicBezTo>
                  <a:cubicBezTo>
                    <a:pt x="1041400" y="1134110"/>
                    <a:pt x="1101090" y="1116330"/>
                    <a:pt x="1150620" y="1129030"/>
                  </a:cubicBezTo>
                  <a:cubicBezTo>
                    <a:pt x="1200150" y="1143000"/>
                    <a:pt x="1238250" y="1186180"/>
                    <a:pt x="1292860" y="1202690"/>
                  </a:cubicBezTo>
                  <a:cubicBezTo>
                    <a:pt x="1356360" y="1221740"/>
                    <a:pt x="1436370" y="1211580"/>
                    <a:pt x="1513840" y="1226820"/>
                  </a:cubicBezTo>
                  <a:cubicBezTo>
                    <a:pt x="1601470" y="1244600"/>
                    <a:pt x="1719580" y="1297940"/>
                    <a:pt x="1793240" y="1310640"/>
                  </a:cubicBezTo>
                  <a:cubicBezTo>
                    <a:pt x="1840230" y="1318260"/>
                    <a:pt x="1869440" y="1309370"/>
                    <a:pt x="1910080" y="1316990"/>
                  </a:cubicBezTo>
                  <a:cubicBezTo>
                    <a:pt x="1958340" y="1324610"/>
                    <a:pt x="2005330" y="1353820"/>
                    <a:pt x="2063750" y="1362710"/>
                  </a:cubicBezTo>
                  <a:cubicBezTo>
                    <a:pt x="2138680" y="1374140"/>
                    <a:pt x="2213610" y="1366520"/>
                    <a:pt x="2327910" y="1366520"/>
                  </a:cubicBezTo>
                  <a:cubicBezTo>
                    <a:pt x="2534920" y="1366520"/>
                    <a:pt x="3058160" y="1363980"/>
                    <a:pt x="3205480" y="1350010"/>
                  </a:cubicBezTo>
                  <a:cubicBezTo>
                    <a:pt x="3255010" y="1344930"/>
                    <a:pt x="3267710" y="1341120"/>
                    <a:pt x="3303270" y="1332230"/>
                  </a:cubicBezTo>
                  <a:cubicBezTo>
                    <a:pt x="3350260" y="1319530"/>
                    <a:pt x="3397250" y="1290320"/>
                    <a:pt x="3462020" y="1277620"/>
                  </a:cubicBezTo>
                  <a:cubicBezTo>
                    <a:pt x="3556000" y="1257300"/>
                    <a:pt x="3736340" y="1275080"/>
                    <a:pt x="3817620" y="1249680"/>
                  </a:cubicBezTo>
                  <a:cubicBezTo>
                    <a:pt x="3863340" y="1235710"/>
                    <a:pt x="3877310" y="1205230"/>
                    <a:pt x="3919220" y="1192530"/>
                  </a:cubicBezTo>
                  <a:cubicBezTo>
                    <a:pt x="3976370" y="1176020"/>
                    <a:pt x="4058920" y="1187450"/>
                    <a:pt x="4132580" y="1176020"/>
                  </a:cubicBezTo>
                  <a:cubicBezTo>
                    <a:pt x="4215130" y="1162050"/>
                    <a:pt x="4316730" y="1135380"/>
                    <a:pt x="4389120" y="1112520"/>
                  </a:cubicBezTo>
                  <a:cubicBezTo>
                    <a:pt x="4445000" y="1094740"/>
                    <a:pt x="4475480" y="1069340"/>
                    <a:pt x="4531360" y="1056640"/>
                  </a:cubicBezTo>
                  <a:cubicBezTo>
                    <a:pt x="4606290" y="1038860"/>
                    <a:pt x="4712970" y="1045210"/>
                    <a:pt x="4804410" y="1031240"/>
                  </a:cubicBezTo>
                  <a:cubicBezTo>
                    <a:pt x="4897120" y="1017270"/>
                    <a:pt x="5008880" y="996950"/>
                    <a:pt x="5082540" y="972820"/>
                  </a:cubicBezTo>
                  <a:cubicBezTo>
                    <a:pt x="5133340" y="956310"/>
                    <a:pt x="5158740" y="929640"/>
                    <a:pt x="5207000" y="916940"/>
                  </a:cubicBezTo>
                  <a:cubicBezTo>
                    <a:pt x="5267960" y="901700"/>
                    <a:pt x="5364480" y="913130"/>
                    <a:pt x="5420360" y="900430"/>
                  </a:cubicBezTo>
                  <a:cubicBezTo>
                    <a:pt x="5459730" y="892810"/>
                    <a:pt x="5477510" y="871220"/>
                    <a:pt x="5518150" y="864870"/>
                  </a:cubicBezTo>
                  <a:cubicBezTo>
                    <a:pt x="5579110" y="854710"/>
                    <a:pt x="5716270" y="853440"/>
                    <a:pt x="5756910" y="872490"/>
                  </a:cubicBezTo>
                  <a:cubicBezTo>
                    <a:pt x="5775960" y="881380"/>
                    <a:pt x="5784850" y="895350"/>
                    <a:pt x="5789930" y="909320"/>
                  </a:cubicBezTo>
                  <a:cubicBezTo>
                    <a:pt x="5795010" y="923290"/>
                    <a:pt x="5795010" y="943610"/>
                    <a:pt x="5789930" y="957580"/>
                  </a:cubicBezTo>
                  <a:cubicBezTo>
                    <a:pt x="5784850" y="971550"/>
                    <a:pt x="5769610" y="986790"/>
                    <a:pt x="5756910" y="994410"/>
                  </a:cubicBezTo>
                  <a:cubicBezTo>
                    <a:pt x="5748020" y="1000760"/>
                    <a:pt x="5725160" y="1002030"/>
                    <a:pt x="5725160" y="100203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  <p:transition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75317" y="-2198044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76216" y="4572468"/>
            <a:ext cx="6259121" cy="3990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endParaRPr/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u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To ensure that the outputs of the project are documented and easily accessible for reporting or future analysis.</a:t>
            </a: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u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Save the tuned model's predictions to a CSV file for future use.</a:t>
            </a:r>
          </a:p>
          <a:p>
            <a:pPr algn="l">
              <a:lnSpc>
                <a:spcPts val="2318"/>
              </a:lnSpc>
            </a:pPr>
            <a:endParaRPr lang="en-US" sz="1679" u="none" strike="noStrik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u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Example:</a:t>
            </a: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u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 CSV containing actual and predicted energy production for each record.</a:t>
            </a: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u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Generate a final summary of results to share or integrate with other systems.</a:t>
            </a:r>
          </a:p>
          <a:p>
            <a:pPr algn="l">
              <a:lnSpc>
                <a:spcPts val="2318"/>
              </a:lnSpc>
            </a:pPr>
            <a:endParaRPr lang="en-US" sz="1679" u="none" strike="noStrik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endParaRPr lang="en-US" sz="1679" u="none" strike="noStrik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endParaRPr lang="en-US" sz="1679" u="none" strike="noStrik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-892467" y="8377832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194456" y="571500"/>
            <a:ext cx="9514035" cy="9563100"/>
          </a:xfrm>
          <a:custGeom>
            <a:avLst/>
            <a:gdLst/>
            <a:ahLst/>
            <a:cxnLst/>
            <a:rect l="l" t="t" r="r" b="b"/>
            <a:pathLst>
              <a:path w="7526925" h="7461064">
                <a:moveTo>
                  <a:pt x="0" y="0"/>
                </a:moveTo>
                <a:lnTo>
                  <a:pt x="7526925" y="0"/>
                </a:lnTo>
                <a:lnTo>
                  <a:pt x="7526925" y="7461064"/>
                </a:lnTo>
                <a:lnTo>
                  <a:pt x="0" y="74610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59180" y="2129797"/>
            <a:ext cx="5622416" cy="977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6426" b="1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export results</a:t>
            </a:r>
          </a:p>
        </p:txBody>
      </p:sp>
    </p:spTree>
  </p:cSld>
  <p:clrMapOvr>
    <a:masterClrMapping/>
  </p:clrMapOvr>
  <p:transition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83520" y="159091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637321" y="2636321"/>
            <a:ext cx="7650679" cy="7650679"/>
            <a:chOff x="0" y="0"/>
            <a:chExt cx="3331210" cy="33312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31210" cy="3331210"/>
            </a:xfrm>
            <a:custGeom>
              <a:avLst/>
              <a:gdLst/>
              <a:ahLst/>
              <a:cxnLst/>
              <a:rect l="l" t="t" r="r" b="b"/>
              <a:pathLst>
                <a:path w="3331210" h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25000" r="-25000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2255514" y="5730689"/>
            <a:ext cx="9364819" cy="617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99"/>
              </a:lnSpc>
              <a:spcBef>
                <a:spcPct val="0"/>
              </a:spcBef>
            </a:pPr>
            <a:r>
              <a:rPr lang="en-US" sz="3695" b="1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worked by: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255514" y="2764429"/>
            <a:ext cx="10434893" cy="2632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543"/>
              </a:lnSpc>
            </a:pPr>
            <a:r>
              <a:rPr lang="en-US" sz="7530" b="1" spc="459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Thank's For Watching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136813" y="1884522"/>
            <a:ext cx="1810574" cy="675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6"/>
              </a:lnSpc>
            </a:pPr>
            <a:r>
              <a:rPr lang="en-US" sz="2167" i="1" spc="-43">
                <a:solidFill>
                  <a:srgbClr val="56AE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machine learning</a:t>
            </a:r>
          </a:p>
        </p:txBody>
      </p:sp>
      <p:sp>
        <p:nvSpPr>
          <p:cNvPr id="8" name="Freeform 8"/>
          <p:cNvSpPr/>
          <p:nvPr/>
        </p:nvSpPr>
        <p:spPr>
          <a:xfrm>
            <a:off x="2264153" y="1800947"/>
            <a:ext cx="720510" cy="835374"/>
          </a:xfrm>
          <a:custGeom>
            <a:avLst/>
            <a:gdLst/>
            <a:ahLst/>
            <a:cxnLst/>
            <a:rect l="l" t="t" r="r" b="b"/>
            <a:pathLst>
              <a:path w="720510" h="835374">
                <a:moveTo>
                  <a:pt x="0" y="0"/>
                </a:moveTo>
                <a:lnTo>
                  <a:pt x="720511" y="0"/>
                </a:lnTo>
                <a:lnTo>
                  <a:pt x="720511" y="835374"/>
                </a:lnTo>
                <a:lnTo>
                  <a:pt x="0" y="8353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255514" y="6738773"/>
            <a:ext cx="5257400" cy="1306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49"/>
              </a:lnSpc>
            </a:pPr>
            <a:r>
              <a:rPr lang="en-US" sz="2874" spc="143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dia arar 12220363</a:t>
            </a:r>
          </a:p>
          <a:p>
            <a:pPr algn="l">
              <a:lnSpc>
                <a:spcPts val="3449"/>
              </a:lnSpc>
            </a:pPr>
            <a:r>
              <a:rPr lang="en-US" sz="2874" spc="143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ali hayek 12220103</a:t>
            </a:r>
          </a:p>
          <a:p>
            <a:pPr marL="0" lvl="0" indent="0" algn="l">
              <a:lnSpc>
                <a:spcPts val="3449"/>
              </a:lnSpc>
              <a:spcBef>
                <a:spcPct val="0"/>
              </a:spcBef>
            </a:pPr>
            <a:r>
              <a:rPr lang="en-US" sz="2874" spc="143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musab mashaqi 12010762</a:t>
            </a:r>
          </a:p>
        </p:txBody>
      </p:sp>
      <p:sp>
        <p:nvSpPr>
          <p:cNvPr id="10" name="Freeform 10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159728" y="3574441"/>
            <a:ext cx="0" cy="4676296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7780685" y="6316471"/>
            <a:ext cx="4026849" cy="1546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57"/>
              </a:lnSpc>
            </a:pPr>
            <a:r>
              <a:rPr lang="en-US" sz="2215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The project underscores the potential of data-driven approaches in addressing</a:t>
            </a:r>
          </a:p>
          <a:p>
            <a:pPr marL="0" lvl="0" indent="0" algn="ctr">
              <a:lnSpc>
                <a:spcPts val="3057"/>
              </a:lnSpc>
              <a:spcBef>
                <a:spcPct val="0"/>
              </a:spcBef>
            </a:pPr>
            <a:r>
              <a:rPr lang="en-US" sz="2215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energy challenges</a:t>
            </a:r>
          </a:p>
        </p:txBody>
      </p:sp>
      <p:sp>
        <p:nvSpPr>
          <p:cNvPr id="4" name="Freeform 4"/>
          <p:cNvSpPr/>
          <p:nvPr/>
        </p:nvSpPr>
        <p:spPr>
          <a:xfrm>
            <a:off x="9288262" y="3838895"/>
            <a:ext cx="837406" cy="1212035"/>
          </a:xfrm>
          <a:custGeom>
            <a:avLst/>
            <a:gdLst/>
            <a:ahLst/>
            <a:cxnLst/>
            <a:rect l="l" t="t" r="r" b="b"/>
            <a:pathLst>
              <a:path w="837406" h="1212035">
                <a:moveTo>
                  <a:pt x="0" y="0"/>
                </a:moveTo>
                <a:lnTo>
                  <a:pt x="837406" y="0"/>
                </a:lnTo>
                <a:lnTo>
                  <a:pt x="837406" y="1212036"/>
                </a:lnTo>
                <a:lnTo>
                  <a:pt x="0" y="12120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198148" y="3849337"/>
            <a:ext cx="1197170" cy="1210374"/>
          </a:xfrm>
          <a:custGeom>
            <a:avLst/>
            <a:gdLst/>
            <a:ahLst/>
            <a:cxnLst/>
            <a:rect l="l" t="t" r="r" b="b"/>
            <a:pathLst>
              <a:path w="1197170" h="1210374">
                <a:moveTo>
                  <a:pt x="0" y="0"/>
                </a:moveTo>
                <a:lnTo>
                  <a:pt x="1197170" y="0"/>
                </a:lnTo>
                <a:lnTo>
                  <a:pt x="1197170" y="1210374"/>
                </a:lnTo>
                <a:lnTo>
                  <a:pt x="0" y="12103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149650" cy="4149650"/>
            </a:xfrm>
            <a:custGeom>
              <a:avLst/>
              <a:gdLst/>
              <a:ahLst/>
              <a:cxnLst/>
              <a:rect l="l" t="t" r="r" b="b"/>
              <a:pathLst>
                <a:path w="4149650" h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4600097" y="861572"/>
              <a:ext cx="4149650" cy="3288079"/>
            </a:xfrm>
            <a:custGeom>
              <a:avLst/>
              <a:gdLst/>
              <a:ahLst/>
              <a:cxnLst/>
              <a:rect l="l" t="t" r="r" b="b"/>
              <a:pathLst>
                <a:path w="4149650" h="3288079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b="-26202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9194248" y="202855"/>
              <a:ext cx="4149650" cy="4149650"/>
            </a:xfrm>
            <a:custGeom>
              <a:avLst/>
              <a:gdLst/>
              <a:ahLst/>
              <a:cxnLst/>
              <a:rect l="l" t="t" r="r" b="b"/>
              <a:pathLst>
                <a:path w="4149650" h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13794345" y="1064427"/>
              <a:ext cx="4149650" cy="3288079"/>
            </a:xfrm>
            <a:custGeom>
              <a:avLst/>
              <a:gdLst/>
              <a:ahLst/>
              <a:cxnLst/>
              <a:rect l="l" t="t" r="r" b="b"/>
              <a:pathLst>
                <a:path w="4149650" h="3288079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b="-26202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 rot="6150721">
            <a:off x="6080933" y="4579544"/>
            <a:ext cx="13544802" cy="1127911"/>
          </a:xfrm>
          <a:custGeom>
            <a:avLst/>
            <a:gdLst/>
            <a:ahLst/>
            <a:cxnLst/>
            <a:rect l="l" t="t" r="r" b="b"/>
            <a:pathLst>
              <a:path w="13544802" h="1127911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37172"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1807534" y="0"/>
            <a:ext cx="6254290" cy="10287000"/>
            <a:chOff x="0" y="0"/>
            <a:chExt cx="3860673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860673" cy="6350000"/>
            </a:xfrm>
            <a:custGeom>
              <a:avLst/>
              <a:gdLst/>
              <a:ahLst/>
              <a:cxnLst/>
              <a:rect l="l" t="t" r="r" b="b"/>
              <a:pathLst>
                <a:path w="3860673" h="6350000">
                  <a:moveTo>
                    <a:pt x="3860673" y="0"/>
                  </a:moveTo>
                  <a:lnTo>
                    <a:pt x="2341753" y="6350000"/>
                  </a:lnTo>
                  <a:lnTo>
                    <a:pt x="0" y="6350000"/>
                  </a:lnTo>
                  <a:lnTo>
                    <a:pt x="1518920" y="0"/>
                  </a:lnTo>
                  <a:lnTo>
                    <a:pt x="3860673" y="0"/>
                  </a:lnTo>
                  <a:close/>
                </a:path>
              </a:pathLst>
            </a:custGeom>
            <a:blipFill>
              <a:blip r:embed="rId9"/>
              <a:stretch>
                <a:fillRect l="-73436" r="-73436"/>
              </a:stretch>
            </a:blipFill>
          </p:spPr>
        </p:sp>
      </p:grpSp>
      <p:sp>
        <p:nvSpPr>
          <p:cNvPr id="14" name="Freeform 14"/>
          <p:cNvSpPr/>
          <p:nvPr/>
        </p:nvSpPr>
        <p:spPr>
          <a:xfrm rot="-4615544">
            <a:off x="10510810" y="5041623"/>
            <a:ext cx="13544802" cy="1127911"/>
          </a:xfrm>
          <a:custGeom>
            <a:avLst/>
            <a:gdLst/>
            <a:ahLst/>
            <a:cxnLst/>
            <a:rect l="l" t="t" r="r" b="b"/>
            <a:pathLst>
              <a:path w="13544802" h="1127911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37172"/>
            </a:stretch>
          </a:blipFill>
        </p:spPr>
      </p:sp>
      <p:grpSp>
        <p:nvGrpSpPr>
          <p:cNvPr id="15" name="Group 15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149650" cy="4149650"/>
            </a:xfrm>
            <a:custGeom>
              <a:avLst/>
              <a:gdLst/>
              <a:ahLst/>
              <a:cxnLst/>
              <a:rect l="l" t="t" r="r" b="b"/>
              <a:pathLst>
                <a:path w="4149650" h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4600097" y="861572"/>
              <a:ext cx="4149650" cy="3288079"/>
            </a:xfrm>
            <a:custGeom>
              <a:avLst/>
              <a:gdLst/>
              <a:ahLst/>
              <a:cxnLst/>
              <a:rect l="l" t="t" r="r" b="b"/>
              <a:pathLst>
                <a:path w="4149650" h="3288079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b="-26202"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9194248" y="202855"/>
              <a:ext cx="4149650" cy="4149650"/>
            </a:xfrm>
            <a:custGeom>
              <a:avLst/>
              <a:gdLst/>
              <a:ahLst/>
              <a:cxnLst/>
              <a:rect l="l" t="t" r="r" b="b"/>
              <a:pathLst>
                <a:path w="4149650" h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9" name="Freeform 19"/>
            <p:cNvSpPr/>
            <p:nvPr/>
          </p:nvSpPr>
          <p:spPr>
            <a:xfrm>
              <a:off x="13794345" y="1064427"/>
              <a:ext cx="4149650" cy="3288079"/>
            </a:xfrm>
            <a:custGeom>
              <a:avLst/>
              <a:gdLst/>
              <a:ahLst/>
              <a:cxnLst/>
              <a:rect l="l" t="t" r="r" b="b"/>
              <a:pathLst>
                <a:path w="4149650" h="3288079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b="-26202"/>
              </a:stretch>
            </a:blipFill>
          </p:spPr>
        </p:sp>
      </p:grpSp>
      <p:sp>
        <p:nvSpPr>
          <p:cNvPr id="20" name="TextBox 20"/>
          <p:cNvSpPr txBox="1"/>
          <p:nvPr/>
        </p:nvSpPr>
        <p:spPr>
          <a:xfrm>
            <a:off x="1028700" y="2017041"/>
            <a:ext cx="10920813" cy="122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25"/>
              </a:lnSpc>
              <a:spcBef>
                <a:spcPct val="0"/>
              </a:spcBef>
            </a:pPr>
            <a:r>
              <a:rPr lang="en-US" sz="8020" b="1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ABOUT THE PROJECT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701743" y="6335692"/>
            <a:ext cx="4026849" cy="3096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57"/>
              </a:lnSpc>
              <a:spcBef>
                <a:spcPct val="0"/>
              </a:spcBef>
            </a:pPr>
            <a:r>
              <a:rPr lang="en-US" sz="2215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This project aims to develop a machine learning-based system to analyze weather data and predict energy production. By understanding the relationship between weather conditions and energy output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783309" y="5635441"/>
            <a:ext cx="4026849" cy="38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57"/>
              </a:lnSpc>
              <a:spcBef>
                <a:spcPct val="0"/>
              </a:spcBef>
            </a:pPr>
            <a:r>
              <a:rPr lang="en-US" sz="2215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BUSINESS PROPOSAL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693540" y="5635441"/>
            <a:ext cx="4026849" cy="38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57"/>
              </a:lnSpc>
              <a:spcBef>
                <a:spcPct val="0"/>
              </a:spcBef>
            </a:pPr>
            <a:r>
              <a:rPr lang="en-US" sz="2215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BUSINESS PLAN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82623" y="4586506"/>
            <a:ext cx="4432959" cy="1427059"/>
            <a:chOff x="0" y="0"/>
            <a:chExt cx="4289760" cy="138096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89806" cy="1380998"/>
            </a:xfrm>
            <a:custGeom>
              <a:avLst/>
              <a:gdLst/>
              <a:ahLst/>
              <a:cxnLst/>
              <a:rect l="l" t="t" r="r" b="b"/>
              <a:pathLst>
                <a:path w="4289806" h="1380998">
                  <a:moveTo>
                    <a:pt x="4013454" y="876173"/>
                  </a:moveTo>
                  <a:lnTo>
                    <a:pt x="3530854" y="0"/>
                  </a:lnTo>
                  <a:lnTo>
                    <a:pt x="758825" y="0"/>
                  </a:lnTo>
                  <a:lnTo>
                    <a:pt x="279400" y="876173"/>
                  </a:lnTo>
                  <a:lnTo>
                    <a:pt x="0" y="1380998"/>
                  </a:lnTo>
                  <a:lnTo>
                    <a:pt x="4289806" y="1380998"/>
                  </a:lnTo>
                  <a:lnTo>
                    <a:pt x="4013454" y="876173"/>
                  </a:lnTo>
                  <a:close/>
                </a:path>
              </a:pathLst>
            </a:custGeom>
            <a:solidFill>
              <a:srgbClr val="4BD1F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815942" y="1873011"/>
            <a:ext cx="2769297" cy="2611562"/>
            <a:chOff x="0" y="0"/>
            <a:chExt cx="2679840" cy="25272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79827" cy="2527173"/>
            </a:xfrm>
            <a:custGeom>
              <a:avLst/>
              <a:gdLst/>
              <a:ahLst/>
              <a:cxnLst/>
              <a:rect l="l" t="t" r="r" b="b"/>
              <a:pathLst>
                <a:path w="2679827" h="2527173">
                  <a:moveTo>
                    <a:pt x="1343152" y="0"/>
                  </a:moveTo>
                  <a:lnTo>
                    <a:pt x="0" y="2527173"/>
                  </a:lnTo>
                  <a:lnTo>
                    <a:pt x="2679827" y="2527173"/>
                  </a:lnTo>
                  <a:lnTo>
                    <a:pt x="1343152" y="0"/>
                  </a:lnTo>
                  <a:close/>
                </a:path>
              </a:pathLst>
            </a:custGeom>
            <a:solidFill>
              <a:srgbClr val="CFF4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135929" y="7686899"/>
            <a:ext cx="8123371" cy="1571401"/>
            <a:chOff x="0" y="0"/>
            <a:chExt cx="7860960" cy="1520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860919" cy="1520698"/>
            </a:xfrm>
            <a:custGeom>
              <a:avLst/>
              <a:gdLst/>
              <a:ahLst/>
              <a:cxnLst/>
              <a:rect l="l" t="t" r="r" b="b"/>
              <a:pathLst>
                <a:path w="7860919" h="1520698">
                  <a:moveTo>
                    <a:pt x="879475" y="0"/>
                  </a:moveTo>
                  <a:lnTo>
                    <a:pt x="0" y="1520698"/>
                  </a:lnTo>
                  <a:lnTo>
                    <a:pt x="3933698" y="1520698"/>
                  </a:lnTo>
                  <a:lnTo>
                    <a:pt x="7860919" y="1520698"/>
                  </a:lnTo>
                  <a:lnTo>
                    <a:pt x="6981571" y="0"/>
                  </a:lnTo>
                  <a:lnTo>
                    <a:pt x="879475" y="0"/>
                  </a:lnTo>
                  <a:close/>
                </a:path>
              </a:pathLst>
            </a:custGeom>
            <a:solidFill>
              <a:srgbClr val="0071C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116567" y="6131866"/>
            <a:ext cx="6168048" cy="1424082"/>
            <a:chOff x="0" y="0"/>
            <a:chExt cx="5968800" cy="137808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968746" cy="1378077"/>
            </a:xfrm>
            <a:custGeom>
              <a:avLst/>
              <a:gdLst/>
              <a:ahLst/>
              <a:cxnLst/>
              <a:rect l="l" t="t" r="r" b="b"/>
              <a:pathLst>
                <a:path w="5968746" h="1378077">
                  <a:moveTo>
                    <a:pt x="5194173" y="0"/>
                  </a:moveTo>
                  <a:lnTo>
                    <a:pt x="774700" y="0"/>
                  </a:lnTo>
                  <a:lnTo>
                    <a:pt x="0" y="1378077"/>
                  </a:lnTo>
                  <a:lnTo>
                    <a:pt x="5968746" y="1378077"/>
                  </a:lnTo>
                  <a:lnTo>
                    <a:pt x="5194173" y="0"/>
                  </a:lnTo>
                  <a:close/>
                </a:path>
              </a:pathLst>
            </a:custGeom>
            <a:solidFill>
              <a:srgbClr val="56AEFF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12557312" y="4699474"/>
            <a:ext cx="1137117" cy="1137117"/>
          </a:xfrm>
          <a:custGeom>
            <a:avLst/>
            <a:gdLst/>
            <a:ahLst/>
            <a:cxnLst/>
            <a:rect l="l" t="t" r="r" b="b"/>
            <a:pathLst>
              <a:path w="1137117" h="1137117">
                <a:moveTo>
                  <a:pt x="0" y="0"/>
                </a:moveTo>
                <a:lnTo>
                  <a:pt x="1137117" y="0"/>
                </a:lnTo>
                <a:lnTo>
                  <a:pt x="1137117" y="1137117"/>
                </a:lnTo>
                <a:lnTo>
                  <a:pt x="0" y="11371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2557312" y="6363602"/>
            <a:ext cx="1280605" cy="973260"/>
          </a:xfrm>
          <a:custGeom>
            <a:avLst/>
            <a:gdLst/>
            <a:ahLst/>
            <a:cxnLst/>
            <a:rect l="l" t="t" r="r" b="b"/>
            <a:pathLst>
              <a:path w="1280605" h="973260">
                <a:moveTo>
                  <a:pt x="0" y="0"/>
                </a:moveTo>
                <a:lnTo>
                  <a:pt x="1280605" y="0"/>
                </a:lnTo>
                <a:lnTo>
                  <a:pt x="1280605" y="973260"/>
                </a:lnTo>
                <a:lnTo>
                  <a:pt x="0" y="9732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2434923" y="7852312"/>
            <a:ext cx="1525382" cy="1240575"/>
          </a:xfrm>
          <a:custGeom>
            <a:avLst/>
            <a:gdLst/>
            <a:ahLst/>
            <a:cxnLst/>
            <a:rect l="l" t="t" r="r" b="b"/>
            <a:pathLst>
              <a:path w="1525382" h="1240575">
                <a:moveTo>
                  <a:pt x="0" y="0"/>
                </a:moveTo>
                <a:lnTo>
                  <a:pt x="1525383" y="0"/>
                </a:lnTo>
                <a:lnTo>
                  <a:pt x="1525383" y="1240575"/>
                </a:lnTo>
                <a:lnTo>
                  <a:pt x="0" y="12405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2650582" y="2884820"/>
            <a:ext cx="1187335" cy="1187335"/>
          </a:xfrm>
          <a:custGeom>
            <a:avLst/>
            <a:gdLst/>
            <a:ahLst/>
            <a:cxnLst/>
            <a:rect l="l" t="t" r="r" b="b"/>
            <a:pathLst>
              <a:path w="1187335" h="1187335">
                <a:moveTo>
                  <a:pt x="0" y="0"/>
                </a:moveTo>
                <a:lnTo>
                  <a:pt x="1187335" y="0"/>
                </a:lnTo>
                <a:lnTo>
                  <a:pt x="1187335" y="1187336"/>
                </a:lnTo>
                <a:lnTo>
                  <a:pt x="0" y="11873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379378" y="7365182"/>
            <a:ext cx="957654" cy="738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13"/>
              </a:lnSpc>
              <a:spcBef>
                <a:spcPct val="0"/>
              </a:spcBef>
            </a:pPr>
            <a:r>
              <a:rPr lang="en-US" sz="4357" b="1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03</a:t>
            </a:r>
          </a:p>
        </p:txBody>
      </p:sp>
      <p:sp>
        <p:nvSpPr>
          <p:cNvPr id="15" name="Freeform 15"/>
          <p:cNvSpPr/>
          <p:nvPr/>
        </p:nvSpPr>
        <p:spPr>
          <a:xfrm>
            <a:off x="15128164" y="-25869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-3359890" y="7239384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7" name="AutoShape 17"/>
          <p:cNvSpPr/>
          <p:nvPr/>
        </p:nvSpPr>
        <p:spPr>
          <a:xfrm flipH="1" flipV="1">
            <a:off x="2565144" y="5502916"/>
            <a:ext cx="586120" cy="0"/>
          </a:xfrm>
          <a:prstGeom prst="line">
            <a:avLst/>
          </a:prstGeom>
          <a:ln w="47625" cap="flat">
            <a:solidFill>
              <a:srgbClr val="4BD1F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 flipH="1" flipV="1">
            <a:off x="2596623" y="7263197"/>
            <a:ext cx="586120" cy="0"/>
          </a:xfrm>
          <a:prstGeom prst="line">
            <a:avLst/>
          </a:prstGeom>
          <a:ln w="47625" cap="flat">
            <a:solidFill>
              <a:srgbClr val="4BD1F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TextBox 19"/>
          <p:cNvSpPr txBox="1"/>
          <p:nvPr/>
        </p:nvSpPr>
        <p:spPr>
          <a:xfrm>
            <a:off x="2596623" y="1779083"/>
            <a:ext cx="5801499" cy="969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22"/>
              </a:lnSpc>
              <a:spcBef>
                <a:spcPct val="0"/>
              </a:spcBef>
            </a:pPr>
            <a:r>
              <a:rPr lang="en-US" sz="6268" b="1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OPJECTIVE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379378" y="4330946"/>
            <a:ext cx="957654" cy="738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13"/>
              </a:lnSpc>
              <a:spcBef>
                <a:spcPct val="0"/>
              </a:spcBef>
            </a:pPr>
            <a:r>
              <a:rPr lang="en-US" sz="4357" b="1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01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379378" y="6111649"/>
            <a:ext cx="957654" cy="738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13"/>
              </a:lnSpc>
              <a:spcBef>
                <a:spcPct val="0"/>
              </a:spcBef>
            </a:pPr>
            <a:r>
              <a:rPr lang="en-US" sz="4357" b="1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596623" y="2693483"/>
            <a:ext cx="8678831" cy="1304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3147" lvl="1" indent="-271573" algn="l">
              <a:lnSpc>
                <a:spcPts val="3471"/>
              </a:lnSpc>
              <a:spcBef>
                <a:spcPct val="0"/>
              </a:spcBef>
              <a:buFont typeface="Arial"/>
              <a:buChar char="•"/>
            </a:pPr>
            <a:r>
              <a:rPr lang="en-US" sz="2515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lang="en-US" sz="25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evelop a system to predict energy production based on weather conditions using machine learning.</a:t>
            </a:r>
          </a:p>
          <a:p>
            <a:pPr algn="l">
              <a:lnSpc>
                <a:spcPts val="3471"/>
              </a:lnSpc>
              <a:spcBef>
                <a:spcPct val="0"/>
              </a:spcBef>
            </a:pPr>
            <a:endParaRPr lang="en-US" sz="2515" u="none" strike="noStrike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3491320" y="4378571"/>
            <a:ext cx="7030422" cy="1985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Meth</a:t>
            </a: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ods:</a:t>
            </a:r>
          </a:p>
          <a:p>
            <a:pPr marL="413610" lvl="1" indent="-206805" algn="l">
              <a:lnSpc>
                <a:spcPts val="2643"/>
              </a:lnSpc>
              <a:spcBef>
                <a:spcPct val="0"/>
              </a:spcBef>
              <a:buFont typeface="Arial"/>
              <a:buChar char="•"/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Utilized Python libraries (pandas, </a:t>
            </a:r>
            <a:r>
              <a:rPr lang="en-US" sz="1915" u="none" strike="noStrike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numpy</a:t>
            </a: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, </a:t>
            </a:r>
            <a:r>
              <a:rPr lang="en-US" sz="1915" u="none" strike="noStrike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scikit</a:t>
            </a: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-learn, </a:t>
            </a:r>
            <a:r>
              <a:rPr lang="en-US" sz="1915" u="none" strike="noStrike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meteostat</a:t>
            </a: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).</a:t>
            </a:r>
          </a:p>
          <a:p>
            <a:pPr marL="413610" lvl="1" indent="-206805" algn="l">
              <a:lnSpc>
                <a:spcPts val="2643"/>
              </a:lnSpc>
              <a:spcBef>
                <a:spcPct val="0"/>
              </a:spcBef>
              <a:buFont typeface="Arial"/>
              <a:buChar char="•"/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Models: Linear Regression, Decision Trees, Random Forest, Voting </a:t>
            </a:r>
            <a:r>
              <a:rPr lang="en-US" sz="1915" u="none" strike="noStrike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Regressor</a:t>
            </a: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, and Stacking </a:t>
            </a:r>
            <a:r>
              <a:rPr lang="en-US" sz="1915" u="none" strike="noStrike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Regressor</a:t>
            </a: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endParaRPr lang="en-US" sz="1915" u="none" strike="noStrike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3554178" y="6254478"/>
            <a:ext cx="6345242" cy="984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K</a:t>
            </a: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ey Findings:</a:t>
            </a:r>
          </a:p>
          <a:p>
            <a:pPr marL="413610" lvl="1" indent="-206805" algn="l">
              <a:lnSpc>
                <a:spcPts val="2643"/>
              </a:lnSpc>
              <a:spcBef>
                <a:spcPct val="0"/>
              </a:spcBef>
              <a:buFont typeface="Arial"/>
              <a:buChar char="•"/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Voting </a:t>
            </a:r>
            <a:r>
              <a:rPr lang="en-US" sz="1915" u="none" strike="noStrike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Regressor</a:t>
            </a: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achieved the highest accuracy.</a:t>
            </a:r>
          </a:p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endParaRPr lang="en-US" sz="1915" u="none" strike="noStrike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3491320" y="7412807"/>
            <a:ext cx="6345242" cy="1318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r>
              <a:rPr lang="en-US" sz="1915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</a:t>
            </a: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ignificance:</a:t>
            </a:r>
          </a:p>
          <a:p>
            <a:pPr marL="413610" lvl="1" indent="-206805" algn="l">
              <a:lnSpc>
                <a:spcPts val="2643"/>
              </a:lnSpc>
              <a:spcBef>
                <a:spcPct val="0"/>
              </a:spcBef>
              <a:buFont typeface="Arial"/>
              <a:buChar char="•"/>
            </a:pPr>
            <a:r>
              <a:rPr lang="en-US" sz="1915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Supports renewable energy forecasting and grid management.</a:t>
            </a:r>
          </a:p>
          <a:p>
            <a:pPr marL="0" lvl="0" indent="0" algn="l">
              <a:lnSpc>
                <a:spcPts val="2643"/>
              </a:lnSpc>
              <a:spcBef>
                <a:spcPct val="0"/>
              </a:spcBef>
            </a:pPr>
            <a:endParaRPr lang="en-US" sz="1915" u="none" strike="noStrike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83852" y="2959378"/>
            <a:ext cx="2613061" cy="2273181"/>
            <a:chOff x="0" y="0"/>
            <a:chExt cx="991873" cy="86286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91873" cy="862860"/>
            </a:xfrm>
            <a:custGeom>
              <a:avLst/>
              <a:gdLst/>
              <a:ahLst/>
              <a:cxnLst/>
              <a:rect l="l" t="t" r="r" b="b"/>
              <a:pathLst>
                <a:path w="991873" h="862860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flipV="1">
            <a:off x="3133964" y="4640463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5844564" y="3084143"/>
            <a:ext cx="2613061" cy="2273181"/>
            <a:chOff x="0" y="0"/>
            <a:chExt cx="991873" cy="86286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91873" cy="862860"/>
            </a:xfrm>
            <a:custGeom>
              <a:avLst/>
              <a:gdLst/>
              <a:ahLst/>
              <a:cxnLst/>
              <a:rect l="l" t="t" r="r" b="b"/>
              <a:pathLst>
                <a:path w="991873" h="862860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flipV="1">
            <a:off x="5991861" y="4640463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2986667" y="5870734"/>
            <a:ext cx="2613061" cy="2252658"/>
            <a:chOff x="0" y="0"/>
            <a:chExt cx="991873" cy="85507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91873" cy="855070"/>
            </a:xfrm>
            <a:custGeom>
              <a:avLst/>
              <a:gdLst/>
              <a:ahLst/>
              <a:cxnLst/>
              <a:rect l="l" t="t" r="r" b="b"/>
              <a:pathLst>
                <a:path w="991873" h="855070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 flipV="1">
            <a:off x="3133964" y="7427054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/>
          <p:cNvGrpSpPr/>
          <p:nvPr/>
        </p:nvGrpSpPr>
        <p:grpSpPr>
          <a:xfrm>
            <a:off x="5844564" y="5870734"/>
            <a:ext cx="2613061" cy="2252658"/>
            <a:chOff x="0" y="0"/>
            <a:chExt cx="991873" cy="85507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91873" cy="855070"/>
            </a:xfrm>
            <a:custGeom>
              <a:avLst/>
              <a:gdLst/>
              <a:ahLst/>
              <a:cxnLst/>
              <a:rect l="l" t="t" r="r" b="b"/>
              <a:pathLst>
                <a:path w="991873" h="855070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V="1">
            <a:off x="5991861" y="7427054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8" name="Group 18"/>
          <p:cNvGrpSpPr/>
          <p:nvPr/>
        </p:nvGrpSpPr>
        <p:grpSpPr>
          <a:xfrm>
            <a:off x="10000675" y="1509629"/>
            <a:ext cx="6992751" cy="8074770"/>
            <a:chOff x="0" y="0"/>
            <a:chExt cx="5499100" cy="635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499100" cy="6350000"/>
            </a:xfrm>
            <a:custGeom>
              <a:avLst/>
              <a:gdLst/>
              <a:ahLst/>
              <a:cxnLst/>
              <a:rect l="l" t="t" r="r" b="b"/>
              <a:pathLst>
                <a:path w="5499100" h="63500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solidFill>
              <a:srgbClr val="56AE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0" name="Group 20"/>
          <p:cNvGrpSpPr/>
          <p:nvPr/>
        </p:nvGrpSpPr>
        <p:grpSpPr>
          <a:xfrm>
            <a:off x="10143550" y="1698193"/>
            <a:ext cx="6697476" cy="7733806"/>
            <a:chOff x="0" y="0"/>
            <a:chExt cx="54991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499100" cy="6350000"/>
            </a:xfrm>
            <a:custGeom>
              <a:avLst/>
              <a:gdLst/>
              <a:ahLst/>
              <a:cxnLst/>
              <a:rect l="l" t="t" r="r" b="b"/>
              <a:pathLst>
                <a:path w="5499100" h="63500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-36659" r="-36659"/>
              </a:stretch>
            </a:blipFill>
          </p:spPr>
        </p:sp>
      </p:grpSp>
      <p:grpSp>
        <p:nvGrpSpPr>
          <p:cNvPr id="22" name="Group 22"/>
          <p:cNvGrpSpPr/>
          <p:nvPr/>
        </p:nvGrpSpPr>
        <p:grpSpPr>
          <a:xfrm>
            <a:off x="8705275" y="3084143"/>
            <a:ext cx="2613061" cy="2273181"/>
            <a:chOff x="0" y="0"/>
            <a:chExt cx="991873" cy="86286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991873" cy="862860"/>
            </a:xfrm>
            <a:custGeom>
              <a:avLst/>
              <a:gdLst/>
              <a:ahLst/>
              <a:cxnLst/>
              <a:rect l="l" t="t" r="r" b="b"/>
              <a:pathLst>
                <a:path w="991873" h="862860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25" name="AutoShape 25"/>
          <p:cNvSpPr/>
          <p:nvPr/>
        </p:nvSpPr>
        <p:spPr>
          <a:xfrm flipV="1">
            <a:off x="8852572" y="4640463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6" name="Group 26"/>
          <p:cNvGrpSpPr/>
          <p:nvPr/>
        </p:nvGrpSpPr>
        <p:grpSpPr>
          <a:xfrm>
            <a:off x="8705275" y="5870734"/>
            <a:ext cx="2613061" cy="2252658"/>
            <a:chOff x="0" y="0"/>
            <a:chExt cx="991873" cy="85507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991873" cy="855070"/>
            </a:xfrm>
            <a:custGeom>
              <a:avLst/>
              <a:gdLst/>
              <a:ahLst/>
              <a:cxnLst/>
              <a:rect l="l" t="t" r="r" b="b"/>
              <a:pathLst>
                <a:path w="991873" h="855070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29" name="AutoShape 29"/>
          <p:cNvSpPr/>
          <p:nvPr/>
        </p:nvSpPr>
        <p:spPr>
          <a:xfrm flipV="1">
            <a:off x="8852572" y="7427054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Freeform 30"/>
          <p:cNvSpPr/>
          <p:nvPr/>
        </p:nvSpPr>
        <p:spPr>
          <a:xfrm>
            <a:off x="-7631327" y="597505"/>
            <a:ext cx="9077445" cy="9077445"/>
          </a:xfrm>
          <a:custGeom>
            <a:avLst/>
            <a:gdLst/>
            <a:ahLst/>
            <a:cxnLst/>
            <a:rect l="l" t="t" r="r" b="b"/>
            <a:pathLst>
              <a:path w="9077445" h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2986667" y="1698193"/>
            <a:ext cx="8437330" cy="122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25"/>
              </a:lnSpc>
              <a:spcBef>
                <a:spcPct val="0"/>
              </a:spcBef>
            </a:pPr>
            <a:r>
              <a:rPr lang="en-US" sz="8020" b="1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WORK FLOW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986667" y="4795854"/>
            <a:ext cx="2613061" cy="642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Load and Prepare Data</a:t>
            </a:r>
          </a:p>
          <a:p>
            <a:pPr algn="ctr">
              <a:lnSpc>
                <a:spcPts val="2605"/>
              </a:lnSpc>
            </a:pPr>
            <a:endParaRPr lang="en-US" sz="1887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3447970" y="3225902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01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5991861" y="4795854"/>
            <a:ext cx="2318467" cy="642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Visualization</a:t>
            </a:r>
          </a:p>
          <a:p>
            <a:pPr algn="ctr">
              <a:lnSpc>
                <a:spcPts val="2605"/>
              </a:lnSpc>
            </a:pPr>
            <a:endParaRPr lang="en-US" sz="1887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6305867" y="3225902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3133964" y="7582446"/>
            <a:ext cx="2318467" cy="318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Train Models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3447970" y="6012493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5991861" y="7581673"/>
            <a:ext cx="2004461" cy="541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52"/>
              </a:lnSpc>
            </a:pPr>
            <a:r>
              <a:rPr lang="en-US" sz="1632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Tune the </a:t>
            </a:r>
            <a:r>
              <a:rPr lang="en-US" sz="1632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hyperparameters</a:t>
            </a:r>
            <a:endParaRPr lang="en-US" sz="1632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6305867" y="6012493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1" dirty="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05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8852572" y="4795854"/>
            <a:ext cx="2318467" cy="318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sampling the data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166578" y="3225902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03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8852572" y="7582446"/>
            <a:ext cx="2318467" cy="642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Export Results</a:t>
            </a:r>
          </a:p>
          <a:p>
            <a:pPr algn="ctr">
              <a:lnSpc>
                <a:spcPts val="2605"/>
              </a:lnSpc>
            </a:pPr>
            <a:endParaRPr lang="en-US" sz="1887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9166578" y="6012493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06</a:t>
            </a:r>
          </a:p>
        </p:txBody>
      </p:sp>
    </p:spTree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75317" y="-2198044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739304" y="416690"/>
            <a:ext cx="9120246" cy="9453620"/>
            <a:chOff x="0" y="0"/>
            <a:chExt cx="3461888" cy="358843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61888" cy="3588431"/>
            </a:xfrm>
            <a:custGeom>
              <a:avLst/>
              <a:gdLst/>
              <a:ahLst/>
              <a:cxnLst/>
              <a:rect l="l" t="t" r="r" b="b"/>
              <a:pathLst>
                <a:path w="3461888" h="3588431">
                  <a:moveTo>
                    <a:pt x="0" y="0"/>
                  </a:moveTo>
                  <a:lnTo>
                    <a:pt x="3461888" y="0"/>
                  </a:lnTo>
                  <a:lnTo>
                    <a:pt x="3461888" y="3588431"/>
                  </a:lnTo>
                  <a:lnTo>
                    <a:pt x="0" y="3588431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461888" cy="36265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892467" y="8377832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29390" y="1355245"/>
            <a:ext cx="4796714" cy="2913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6426" b="1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Load and Prepare Data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76216" y="4572468"/>
            <a:ext cx="6259121" cy="1757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load the data for five years from SMA app and but it in data frame</a:t>
            </a: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handel</a:t>
            </a: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the missing data if needed</a:t>
            </a: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Fetch Weather Data Using </a:t>
            </a:r>
            <a:r>
              <a:rPr lang="en-US" sz="1679" u="none" strike="noStrike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Meteostat</a:t>
            </a:r>
            <a:r>
              <a:rPr lang="en-US" sz="1679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then Extract monthly averages and marge it with the data frame</a:t>
            </a:r>
          </a:p>
          <a:p>
            <a:pPr algn="l">
              <a:lnSpc>
                <a:spcPts val="2318"/>
              </a:lnSpc>
            </a:pPr>
            <a:endParaRPr lang="en-US" sz="1679" u="none" strike="noStrike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9304" y="445448"/>
            <a:ext cx="9120246" cy="9424862"/>
          </a:xfrm>
          <a:prstGeom prst="rect">
            <a:avLst/>
          </a:prstGeom>
        </p:spPr>
      </p:pic>
    </p:spTree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75317" y="-2198044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92467" y="8377832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525079" y="409745"/>
            <a:ext cx="9548696" cy="4733755"/>
          </a:xfrm>
          <a:custGeom>
            <a:avLst/>
            <a:gdLst/>
            <a:ahLst/>
            <a:cxnLst/>
            <a:rect l="l" t="t" r="r" b="b"/>
            <a:pathLst>
              <a:path w="9548696" h="4733755">
                <a:moveTo>
                  <a:pt x="0" y="0"/>
                </a:moveTo>
                <a:lnTo>
                  <a:pt x="9548696" y="0"/>
                </a:lnTo>
                <a:lnTo>
                  <a:pt x="9548696" y="4733755"/>
                </a:lnTo>
                <a:lnTo>
                  <a:pt x="0" y="47337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0" b="-50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756533" y="5143500"/>
            <a:ext cx="7085787" cy="5086431"/>
          </a:xfrm>
          <a:custGeom>
            <a:avLst/>
            <a:gdLst/>
            <a:ahLst/>
            <a:cxnLst/>
            <a:rect l="l" t="t" r="r" b="b"/>
            <a:pathLst>
              <a:path w="7085787" h="5086431">
                <a:moveTo>
                  <a:pt x="0" y="0"/>
                </a:moveTo>
                <a:lnTo>
                  <a:pt x="7085788" y="0"/>
                </a:lnTo>
                <a:lnTo>
                  <a:pt x="7085788" y="5086431"/>
                </a:lnTo>
                <a:lnTo>
                  <a:pt x="0" y="50864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762" b="-2762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59180" y="2129797"/>
            <a:ext cx="5416137" cy="977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6426" b="1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Visualization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76216" y="4572468"/>
            <a:ext cx="6259121" cy="2276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To understand the underlying trends and correlations in the data, identify patterns, and ensure data quality.</a:t>
            </a: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make sure there are a relationships between the data</a:t>
            </a: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Use visual tools (e.g., scatter plots, bar charts) to explore relationships between variables</a:t>
            </a: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Monthly visualizations of energy production.</a:t>
            </a: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75317" y="-2198044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92467" y="8377832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686800" y="494214"/>
            <a:ext cx="9134255" cy="5723362"/>
          </a:xfrm>
          <a:custGeom>
            <a:avLst/>
            <a:gdLst/>
            <a:ahLst/>
            <a:cxnLst/>
            <a:rect l="l" t="t" r="r" b="b"/>
            <a:pathLst>
              <a:path w="9134255" h="5723362">
                <a:moveTo>
                  <a:pt x="0" y="0"/>
                </a:moveTo>
                <a:lnTo>
                  <a:pt x="9134255" y="0"/>
                </a:lnTo>
                <a:lnTo>
                  <a:pt x="9134255" y="5723362"/>
                </a:lnTo>
                <a:lnTo>
                  <a:pt x="0" y="57233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59180" y="2129797"/>
            <a:ext cx="4796714" cy="1945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6426" b="1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sampling the data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76216" y="4572468"/>
            <a:ext cx="6259121" cy="3232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To create separate datasets for model training and evaluation, ensuring that the model is tested on unseen data.</a:t>
            </a: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Split the dataset into training and testing sets using a method like </a:t>
            </a:r>
            <a:r>
              <a:rPr lang="en-US" sz="1679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train_test_split</a:t>
            </a: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Define proportions for training and testing data (e.g., 80% training, 20% testing).</a:t>
            </a: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r>
              <a:rPr lang="en-US" sz="1679" u="none" strike="noStrik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440" y="7217662"/>
            <a:ext cx="10620615" cy="2320339"/>
          </a:xfrm>
          <a:prstGeom prst="rect">
            <a:avLst/>
          </a:prstGeom>
        </p:spPr>
      </p:pic>
    </p:spTree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75317" y="-2198044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37688" y="4572468"/>
            <a:ext cx="6259121" cy="4276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endParaRPr dirty="0"/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To identify the most effective model for predicting energy production based on weather conditions.</a:t>
            </a: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Train multiple models such as</a:t>
            </a:r>
          </a:p>
          <a:p>
            <a:pPr algn="l">
              <a:lnSpc>
                <a:spcPts val="2318"/>
              </a:lnSpc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     Linear Regression</a:t>
            </a:r>
          </a:p>
          <a:p>
            <a:pPr algn="l">
              <a:lnSpc>
                <a:spcPts val="2318"/>
              </a:lnSpc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     Decision Tree </a:t>
            </a:r>
            <a:r>
              <a:rPr lang="en-US" sz="1679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Regressor</a:t>
            </a: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     Random Forest </a:t>
            </a:r>
            <a:r>
              <a:rPr lang="en-US" sz="1679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Regressor</a:t>
            </a: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     Ensemble models (e.g., Voting and Stacking </a:t>
            </a:r>
            <a:r>
              <a:rPr lang="en-US" sz="1679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Regressors</a:t>
            </a: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).</a:t>
            </a: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Evaluate models using metrics like RMSE (Root Mean Squared Error), and R² score.</a:t>
            </a: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-892467" y="8377832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59180" y="2375784"/>
            <a:ext cx="5416137" cy="977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6426" b="1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Train Models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6809" y="2933700"/>
            <a:ext cx="10668000" cy="4718063"/>
          </a:xfrm>
          <a:prstGeom prst="rect">
            <a:avLst/>
          </a:prstGeom>
        </p:spPr>
      </p:pic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75317" y="-2198044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92467" y="8377832"/>
            <a:ext cx="4337366" cy="4337366"/>
          </a:xfrm>
          <a:custGeom>
            <a:avLst/>
            <a:gdLst/>
            <a:ahLst/>
            <a:cxnLst/>
            <a:rect l="l" t="t" r="r" b="b"/>
            <a:pathLst>
              <a:path w="4337366" h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829800" y="1714500"/>
            <a:ext cx="6845348" cy="3661350"/>
          </a:xfrm>
          <a:custGeom>
            <a:avLst/>
            <a:gdLst/>
            <a:ahLst/>
            <a:cxnLst/>
            <a:rect l="l" t="t" r="r" b="b"/>
            <a:pathLst>
              <a:path w="8445548" h="4947392">
                <a:moveTo>
                  <a:pt x="0" y="0"/>
                </a:moveTo>
                <a:lnTo>
                  <a:pt x="8445548" y="0"/>
                </a:lnTo>
                <a:lnTo>
                  <a:pt x="8445548" y="4947392"/>
                </a:lnTo>
                <a:lnTo>
                  <a:pt x="0" y="49473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21998" y="2129797"/>
            <a:ext cx="7242821" cy="1945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6426" b="1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hyperparameters tuning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76216" y="4572468"/>
            <a:ext cx="6259121" cy="2847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To refine the model for better performance and demonstrate its improvements with clear visuals.</a:t>
            </a: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Tune the best-performing model's </a:t>
            </a:r>
            <a:r>
              <a:rPr lang="en-US" sz="1679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hyperparameters</a:t>
            </a: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(e.g., using </a:t>
            </a:r>
            <a:r>
              <a:rPr lang="en-US" sz="1679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GridSearchCV</a:t>
            </a: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for Random Forest).</a:t>
            </a: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362678" lvl="1" indent="-181339" algn="l">
              <a:lnSpc>
                <a:spcPts val="2318"/>
              </a:lnSpc>
              <a:buFont typeface="Arial"/>
              <a:buChar char="•"/>
            </a:pPr>
            <a:r>
              <a:rPr lang="en-US" sz="167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Compare the predictions of the tuned model to the initial model.</a:t>
            </a: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2318"/>
              </a:lnSpc>
            </a:pPr>
            <a:endParaRPr lang="en-US" sz="167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1600" y="6057900"/>
            <a:ext cx="8936505" cy="31186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1600" y="9410700"/>
            <a:ext cx="8936505" cy="600673"/>
          </a:xfrm>
          <a:prstGeom prst="rect">
            <a:avLst/>
          </a:prstGeom>
        </p:spPr>
      </p:pic>
    </p:spTree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549</Words>
  <Application>Microsoft Macintosh PowerPoint</Application>
  <PresentationFormat>مخصص</PresentationFormat>
  <Paragraphs>97</Paragraphs>
  <Slides>13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6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13</vt:i4>
      </vt:variant>
    </vt:vector>
  </HeadingPairs>
  <TitlesOfParts>
    <vt:vector size="20" baseType="lpstr">
      <vt:lpstr>DM Sans Italics</vt:lpstr>
      <vt:lpstr>Arial</vt:lpstr>
      <vt:lpstr>DM Sans Bold</vt:lpstr>
      <vt:lpstr>Calibri</vt:lpstr>
      <vt:lpstr>Now Bold</vt:lpstr>
      <vt:lpstr>DM Sans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panel</dc:title>
  <cp:lastModifiedBy>Ali hayek</cp:lastModifiedBy>
  <cp:revision>11</cp:revision>
  <dcterms:created xsi:type="dcterms:W3CDTF">2006-08-16T00:00:00Z</dcterms:created>
  <dcterms:modified xsi:type="dcterms:W3CDTF">2026-01-01T20:21:14Z</dcterms:modified>
  <dc:identifier>DAGckJmPD6U</dc:identifier>
</cp:coreProperties>
</file>

<file path=docProps/thumbnail.jpeg>
</file>